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26" r:id="rId52"/>
    <p:sldId id="327" r:id="rId53"/>
    <p:sldId id="328" r:id="rId54"/>
    <p:sldId id="332" r:id="rId55"/>
    <p:sldId id="314" r:id="rId56"/>
    <p:sldId id="312" r:id="rId57"/>
    <p:sldId id="324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8"/>
    <a:srgbClr val="95989A"/>
    <a:srgbClr val="543E34"/>
    <a:srgbClr val="606860"/>
    <a:srgbClr val="DFC7BC"/>
    <a:srgbClr val="F1E7DE"/>
    <a:srgbClr val="EEDDD5"/>
    <a:srgbClr val="FFF8F4"/>
    <a:srgbClr val="F7E9E3"/>
    <a:srgbClr val="F8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DFED-7798-4346-AAE6-59278CEA68DE}" v="1650" dt="2023-08-29T07:50:03.591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neighborhood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neighborhood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06/09/2023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06/09/2023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5.xml"/><Relationship Id="rId24" Type="http://schemas.openxmlformats.org/officeDocument/2006/relationships/image" Target="../media/image9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23.xml"/><Relationship Id="rId30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50m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5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 xmlns=""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 xmlns=""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1176" b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A2134U    </a:t>
            </a:r>
            <a:r>
              <a:rPr lang="it-IT" sz="1600" b="1">
                <a:solidFill>
                  <a:srgbClr val="FF66FF"/>
                </a:solidFill>
              </a:rPr>
              <a:t>1</a:t>
            </a:r>
            <a:r>
              <a:rPr lang="it-IT" sz="1600" b="1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>
                <a:solidFill>
                  <a:srgbClr val="FF66FF"/>
                </a:solidFill>
              </a:rPr>
              <a:t>2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A3213U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/>
              <a:t>A1432U    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755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A3124U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A3412U</a:t>
            </a:r>
          </a:p>
          <a:p>
            <a:pPr>
              <a:spcBef>
                <a:spcPts val="1200"/>
              </a:spcBef>
            </a:pPr>
            <a:r>
              <a:rPr lang="it-IT" sz="1600"/>
              <a:t>A4123U</a:t>
            </a:r>
          </a:p>
          <a:p>
            <a:pPr>
              <a:spcBef>
                <a:spcPts val="1200"/>
              </a:spcBef>
            </a:pPr>
            <a:r>
              <a:rPr lang="it-IT" sz="1600"/>
              <a:t>A2314U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A1423U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A2341U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0869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BBD49378-4790-2D9B-9B79-7165AD91B688}"/>
              </a:ext>
            </a:extLst>
          </p:cNvPr>
          <p:cNvCxnSpPr>
            <a:cxnSpLocks/>
          </p:cNvCxnSpPr>
          <p:nvPr/>
        </p:nvCxnSpPr>
        <p:spPr>
          <a:xfrm>
            <a:off x="3567975" y="4371802"/>
            <a:ext cx="966304" cy="148100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4" y="2863093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5995" y="2196477"/>
            <a:ext cx="5303581" cy="2634211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9" y="3731100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49" y="2195302"/>
            <a:ext cx="5286312" cy="2763339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2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547" y="1161611"/>
            <a:ext cx="5519928" cy="4412872"/>
          </a:xfrm>
        </p:spPr>
        <p:txBody>
          <a:bodyPr>
            <a:normAutofit fontScale="775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E è l’insieme degli archi</a:t>
            </a:r>
            <a:endParaRPr lang="it-IT" b="0" dirty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N è l’insieme dei nodi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N è diviso in: </a:t>
            </a:r>
            <a:endParaRPr lang="it-IT" b="0" dirty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A        sono i nodi disponibili a dare un passaggio</a:t>
            </a:r>
            <a:endParaRPr lang="it-IT" b="0" dirty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P        nodi che richiedono un passaggio da casa </a:t>
            </a:r>
            <a:endParaRPr lang="it-IT" b="0" dirty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F </a:t>
            </a:r>
            <a:r>
              <a:rPr lang="it-IT" sz="1800" dirty="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endParaRPr lang="it-IT" sz="1800" u="none" strike="noStrike" dirty="0">
              <a:solidFill>
                <a:srgbClr val="000000"/>
              </a:solidFill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 dirty="0">
                <a:solidFill>
                  <a:srgbClr val="000000"/>
                </a:solidFill>
                <a:effectLst/>
              </a:rPr>
              <a:t>Booleani:</a:t>
            </a:r>
            <a:endParaRPr lang="it-IT" dirty="0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x_pc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si fa venire a prendere a casa, 0 altrimenti}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:{1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si fa venire a prendere alla fermata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}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x_ps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{1 se </a:t>
            </a:r>
            <a:r>
              <a:rPr lang="it-IT" sz="1800" b="0" i="0" u="none" strike="noStrike" dirty="0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 dirty="0">
                <a:solidFill>
                  <a:srgbClr val="000000"/>
                </a:solidFill>
                <a:effectLst/>
              </a:rPr>
              <a:t> va da solo}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it-IT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 dirty="0">
                <a:effectLst/>
              </a:rPr>
            </a:br>
            <a:r>
              <a:rPr lang="it-IT" sz="1400" dirty="0">
                <a:solidFill>
                  <a:srgbClr val="000000"/>
                </a:solidFill>
              </a:rPr>
              <a:t>Vincoli:      </a:t>
            </a:r>
          </a:p>
          <a:p>
            <a:pPr>
              <a:spcBef>
                <a:spcPts val="1200"/>
              </a:spcBef>
            </a:pPr>
            <a:r>
              <a:rPr lang="it-IT" sz="1400" dirty="0">
                <a:solidFill>
                  <a:srgbClr val="000000"/>
                </a:solidFill>
              </a:rPr>
              <a:t>∑ </a:t>
            </a:r>
            <a:r>
              <a:rPr lang="it-IT" sz="1400" dirty="0" err="1">
                <a:solidFill>
                  <a:srgbClr val="000000"/>
                </a:solidFill>
              </a:rPr>
              <a:t>x_an</a:t>
            </a:r>
            <a:r>
              <a:rPr lang="it-IT" sz="1400" dirty="0">
                <a:solidFill>
                  <a:srgbClr val="000000"/>
                </a:solidFill>
              </a:rPr>
              <a:t> &lt;= 4 ∀ </a:t>
            </a:r>
            <a:r>
              <a:rPr lang="it-IT" sz="1400" dirty="0" err="1">
                <a:solidFill>
                  <a:srgbClr val="000000"/>
                </a:solidFill>
              </a:rPr>
              <a:t>a∈A</a:t>
            </a:r>
            <a:r>
              <a:rPr lang="it-IT" sz="1400" dirty="0">
                <a:solidFill>
                  <a:srgbClr val="000000"/>
                </a:solidFill>
              </a:rPr>
              <a:t>,  ∀</a:t>
            </a:r>
            <a:r>
              <a:rPr lang="it-IT" sz="1400" dirty="0" err="1">
                <a:solidFill>
                  <a:srgbClr val="000000"/>
                </a:solidFill>
              </a:rPr>
              <a:t>n∈P</a:t>
            </a:r>
            <a:r>
              <a:rPr lang="it-IT" sz="1400" dirty="0">
                <a:solidFill>
                  <a:srgbClr val="000000"/>
                </a:solidFill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it-IT" sz="1400" dirty="0" err="1">
                <a:solidFill>
                  <a:srgbClr val="000000"/>
                </a:solidFill>
              </a:rPr>
              <a:t>x_pc</a:t>
            </a:r>
            <a:r>
              <a:rPr lang="it-IT" sz="1400" dirty="0">
                <a:solidFill>
                  <a:srgbClr val="000000"/>
                </a:solidFill>
              </a:rPr>
              <a:t> + </a:t>
            </a:r>
            <a:r>
              <a:rPr lang="it-IT" sz="1400" dirty="0" err="1">
                <a:solidFill>
                  <a:srgbClr val="000000"/>
                </a:solidFill>
              </a:rPr>
              <a:t>x_pf</a:t>
            </a:r>
            <a:r>
              <a:rPr lang="it-IT" sz="1400" dirty="0">
                <a:solidFill>
                  <a:srgbClr val="000000"/>
                </a:solidFill>
              </a:rPr>
              <a:t> + </a:t>
            </a:r>
            <a:r>
              <a:rPr lang="it-IT" sz="1400" dirty="0" err="1">
                <a:solidFill>
                  <a:srgbClr val="000000"/>
                </a:solidFill>
              </a:rPr>
              <a:t>x_ps</a:t>
            </a:r>
            <a:r>
              <a:rPr lang="it-IT" sz="1400" dirty="0">
                <a:solidFill>
                  <a:srgbClr val="000000"/>
                </a:solidFill>
              </a:rPr>
              <a:t>=1       ∀</a:t>
            </a:r>
            <a:r>
              <a:rPr lang="it-IT" sz="1400" dirty="0" err="1">
                <a:solidFill>
                  <a:srgbClr val="000000"/>
                </a:solidFill>
              </a:rPr>
              <a:t>p∈P</a:t>
            </a:r>
            <a:endParaRPr lang="it-IT" sz="1400" dirty="0">
              <a:solidFill>
                <a:srgbClr val="000000"/>
              </a:solidFill>
            </a:endParaRPr>
          </a:p>
          <a:p>
            <a:pPr>
              <a:spcBef>
                <a:spcPts val="1200"/>
              </a:spcBef>
            </a:pPr>
            <a:br>
              <a:rPr lang="it-IT" sz="1400" dirty="0">
                <a:solidFill>
                  <a:srgbClr val="000000"/>
                </a:solidFill>
              </a:rPr>
            </a:br>
            <a:endParaRPr lang="it-IT" sz="1400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 dirty="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>
                    <a:solidFill>
                      <a:srgbClr val="000000"/>
                    </a:solidFill>
                  </a:rPr>
                  <a:t>Obiettivo: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>
                    <a:solidFill>
                      <a:srgbClr val="000000"/>
                    </a:solidFill>
                  </a:rPr>
                  <a:t>c(</a:t>
                </a:r>
                <a:r>
                  <a:rPr lang="it-IT" sz="1300" dirty="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 dirty="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dirty="0" err="1">
                    <a:solidFill>
                      <a:srgbClr val="000000"/>
                    </a:solidFill>
                  </a:rPr>
                  <a:t>routes</a:t>
                </a:r>
                <a:endParaRPr lang="it-IT" sz="1300" dirty="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>
                    <a:solidFill>
                      <a:srgbClr val="000000"/>
                    </a:solidFill>
                  </a:rPr>
                  <a:t>r’=(N’,E’).    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dirty="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 dirty="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dirty="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 dirty="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dirty="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 dirty="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 dirty="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2012474"/>
              </a:xfrm>
              <a:prstGeom prst="rect">
                <a:avLst/>
              </a:prstGeom>
              <a:blipFill>
                <a:blip r:embed="rId3"/>
                <a:stretch>
                  <a:fillRect l="-268" b="-226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17696" y="2927020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36746" y="2640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17696" y="32366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 xmlns=""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 xmlns=""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 xmlns=""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53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54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58754" y="-145774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 xmlns=""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 xmlns=""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 xmlns=""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 xmlns=""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 xmlns=""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 xmlns=""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-145773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46297" y="-145774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>
                <a:solidFill>
                  <a:srgbClr val="202124"/>
                </a:solidFill>
                <a:effectLst/>
              </a:rPr>
              <a:t>9640.447200380258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 xmlns=""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 xmlns=""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 xmlns=""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 xmlns=""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9640km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10858km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/>
              <a:t>11071km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/>
              <a:t>14597km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22507km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67EC01-12F4-4458-B7D2-AF264337CB0B}">
  <ds:schemaRefs>
    <ds:schemaRef ds:uri="63be5d2f-7be0-4dc9-81d5-8f687019c348"/>
    <ds:schemaRef ds:uri="http://purl.org/dc/terms/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749ecd07-171f-4d6e-9108-5000e895e6b9"/>
  </ds:schemaRefs>
</ds:datastoreItem>
</file>

<file path=customXml/itemProps2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8</TotalTime>
  <Words>11269</Words>
  <Application>Microsoft Office PowerPoint</Application>
  <PresentationFormat>Widescreen</PresentationFormat>
  <Paragraphs>1396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2</cp:revision>
  <dcterms:created xsi:type="dcterms:W3CDTF">2023-08-25T11:58:24Z</dcterms:created>
  <dcterms:modified xsi:type="dcterms:W3CDTF">2023-09-06T09:55:36Z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